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3" r:id="rId2"/>
    <p:sldId id="264" r:id="rId3"/>
    <p:sldId id="266" r:id="rId4"/>
    <p:sldId id="267" r:id="rId5"/>
    <p:sldId id="270" r:id="rId6"/>
    <p:sldId id="262" r:id="rId7"/>
    <p:sldId id="256" r:id="rId8"/>
    <p:sldId id="258" r:id="rId9"/>
    <p:sldId id="257" r:id="rId10"/>
    <p:sldId id="259" r:id="rId11"/>
    <p:sldId id="260" r:id="rId12"/>
    <p:sldId id="26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20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D3CE5-7A27-CE41-B4A4-21AB5F4E2C0B}" type="datetimeFigureOut">
              <a:rPr lang="en-US" smtClean="0"/>
              <a:t>5/17/18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B1F56C-D783-9149-B2FF-C40EA1F12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4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BEBB098-9918-44E3-9184-80F41CD8768D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American Typewriter" pitchFamily="-48" charset="0"/>
              <a:ea typeface="ＭＳ Ｐゴシック" pitchFamily="-48" charset="-128"/>
              <a:cs typeface="ＭＳ Ｐゴシック" pitchFamily="-48" charset="-128"/>
            </a:endParaRPr>
          </a:p>
          <a:p>
            <a:pPr>
              <a:spcBef>
                <a:spcPct val="0"/>
              </a:spcBef>
            </a:pPr>
            <a:endParaRPr lang="en-US" dirty="0">
              <a:latin typeface="American Typewriter" pitchFamily="-48" charset="0"/>
              <a:ea typeface="ＭＳ Ｐゴシック" pitchFamily="-48" charset="-128"/>
              <a:cs typeface="ＭＳ Ｐゴシック" pitchFamily="-48" charset="-128"/>
            </a:endParaRPr>
          </a:p>
          <a:p>
            <a:pPr eaLnBrk="1" hangingPunct="1"/>
            <a:endParaRPr lang="en-US" dirty="0">
              <a:latin typeface="American Typewriter" pitchFamily="-48" charset="0"/>
              <a:ea typeface="ＭＳ Ｐゴシック" pitchFamily="-48" charset="-128"/>
              <a:cs typeface="ＭＳ Ｐゴシック" pitchFamily="-48" charset="-128"/>
            </a:endParaRPr>
          </a:p>
          <a:p>
            <a:pPr eaLnBrk="1" hangingPunct="1"/>
            <a:endParaRPr lang="en-US" dirty="0">
              <a:latin typeface="American Typewriter" pitchFamily="-48" charset="0"/>
              <a:ea typeface="ＭＳ Ｐゴシック" pitchFamily="-48" charset="-128"/>
              <a:cs typeface="ＭＳ Ｐゴシック" pitchFamily="-4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DCB2FEB-52BB-487F-8CD3-870141E6F5C3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American Typewriter" pitchFamily="-48" charset="0"/>
              <a:ea typeface="ＭＳ Ｐゴシック" pitchFamily="-48" charset="-128"/>
              <a:cs typeface="ＭＳ Ｐゴシック" pitchFamily="-48" charset="-128"/>
            </a:endParaRPr>
          </a:p>
          <a:p>
            <a:pPr>
              <a:spcBef>
                <a:spcPct val="0"/>
              </a:spcBef>
            </a:pPr>
            <a:endParaRPr lang="en-US" dirty="0">
              <a:latin typeface="American Typewriter" pitchFamily="-48" charset="0"/>
              <a:ea typeface="ＭＳ Ｐゴシック" pitchFamily="-48" charset="-128"/>
              <a:cs typeface="ＭＳ Ｐゴシック" pitchFamily="-48" charset="-128"/>
            </a:endParaRPr>
          </a:p>
          <a:p>
            <a:pPr eaLnBrk="1" hangingPunct="1"/>
            <a:endParaRPr lang="en-US" dirty="0">
              <a:latin typeface="American Typewriter" pitchFamily="-48" charset="0"/>
              <a:ea typeface="ＭＳ Ｐゴシック" pitchFamily="-48" charset="-128"/>
              <a:cs typeface="ＭＳ Ｐゴシック" pitchFamily="-48" charset="-128"/>
            </a:endParaRPr>
          </a:p>
          <a:p>
            <a:pPr eaLnBrk="1" hangingPunct="1"/>
            <a:endParaRPr lang="en-US" dirty="0">
              <a:latin typeface="American Typewriter" pitchFamily="-48" charset="0"/>
              <a:ea typeface="ＭＳ Ｐゴシック" pitchFamily="-48" charset="-128"/>
              <a:cs typeface="ＭＳ Ｐゴシック" pitchFamily="-48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30D2BBC-AD23-4C5F-B9D1-F878B85FFA6D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American Typewriter" pitchFamily="-48" charset="0"/>
              <a:ea typeface="ＭＳ Ｐゴシック" pitchFamily="-48" charset="-128"/>
              <a:cs typeface="ＭＳ Ｐゴシック" pitchFamily="-48" charset="-128"/>
            </a:endParaRPr>
          </a:p>
          <a:p>
            <a:pPr>
              <a:spcBef>
                <a:spcPct val="0"/>
              </a:spcBef>
            </a:pPr>
            <a:endParaRPr lang="en-US" dirty="0">
              <a:latin typeface="American Typewriter" pitchFamily="-48" charset="0"/>
              <a:ea typeface="ＭＳ Ｐゴシック" pitchFamily="-48" charset="-128"/>
              <a:cs typeface="ＭＳ Ｐゴシック" pitchFamily="-48" charset="-128"/>
            </a:endParaRPr>
          </a:p>
          <a:p>
            <a:pPr eaLnBrk="1" hangingPunct="1"/>
            <a:endParaRPr lang="en-US" dirty="0">
              <a:latin typeface="American Typewriter" pitchFamily="-48" charset="0"/>
              <a:ea typeface="ＭＳ Ｐゴシック" pitchFamily="-48" charset="-128"/>
              <a:cs typeface="ＭＳ Ｐゴシック" pitchFamily="-48" charset="-128"/>
            </a:endParaRPr>
          </a:p>
          <a:p>
            <a:pPr eaLnBrk="1" hangingPunct="1"/>
            <a:endParaRPr lang="en-US" dirty="0">
              <a:latin typeface="American Typewriter" pitchFamily="-48" charset="0"/>
              <a:ea typeface="ＭＳ Ｐゴシック" pitchFamily="-48" charset="-128"/>
              <a:cs typeface="ＭＳ Ｐゴシック" pitchFamily="-4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C1A1-4D8F-BB4F-A917-3D89E48AAB59}" type="datetimeFigureOut">
              <a:rPr lang="en-US" smtClean="0"/>
              <a:t>5/17/18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3E0-75F0-A748-9399-27E07D60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3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C1A1-4D8F-BB4F-A917-3D89E48AAB59}" type="datetimeFigureOut">
              <a:rPr lang="en-US" smtClean="0"/>
              <a:t>5/17/18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3E0-75F0-A748-9399-27E07D60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4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C1A1-4D8F-BB4F-A917-3D89E48AAB59}" type="datetimeFigureOut">
              <a:rPr lang="en-US" smtClean="0"/>
              <a:t>5/17/18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3E0-75F0-A748-9399-27E07D60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4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C1A1-4D8F-BB4F-A917-3D89E48AAB59}" type="datetimeFigureOut">
              <a:rPr lang="en-US" smtClean="0"/>
              <a:t>5/17/18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3E0-75F0-A748-9399-27E07D60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7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C1A1-4D8F-BB4F-A917-3D89E48AAB59}" type="datetimeFigureOut">
              <a:rPr lang="en-US" smtClean="0"/>
              <a:t>5/17/18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3E0-75F0-A748-9399-27E07D60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4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C1A1-4D8F-BB4F-A917-3D89E48AAB59}" type="datetimeFigureOut">
              <a:rPr lang="en-US" smtClean="0"/>
              <a:t>5/17/18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3E0-75F0-A748-9399-27E07D60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6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C1A1-4D8F-BB4F-A917-3D89E48AAB59}" type="datetimeFigureOut">
              <a:rPr lang="en-US" smtClean="0"/>
              <a:t>5/17/18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3E0-75F0-A748-9399-27E07D60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56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C1A1-4D8F-BB4F-A917-3D89E48AAB59}" type="datetimeFigureOut">
              <a:rPr lang="en-US" smtClean="0"/>
              <a:t>5/17/18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3E0-75F0-A748-9399-27E07D60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3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C1A1-4D8F-BB4F-A917-3D89E48AAB59}" type="datetimeFigureOut">
              <a:rPr lang="en-US" smtClean="0"/>
              <a:t>5/17/18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3E0-75F0-A748-9399-27E07D60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1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C1A1-4D8F-BB4F-A917-3D89E48AAB59}" type="datetimeFigureOut">
              <a:rPr lang="en-US" smtClean="0"/>
              <a:t>5/17/18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3E0-75F0-A748-9399-27E07D60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28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C1A1-4D8F-BB4F-A917-3D89E48AAB59}" type="datetimeFigureOut">
              <a:rPr lang="en-US" smtClean="0"/>
              <a:t>5/17/18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3E0-75F0-A748-9399-27E07D60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0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6C1A1-4D8F-BB4F-A917-3D89E48AAB59}" type="datetimeFigureOut">
              <a:rPr lang="en-US" smtClean="0"/>
              <a:t>5/17/18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183E0-75F0-A748-9399-27E07D60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7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PORTFOLIO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Your task is to ‘pull’ together everything that you have done over the last two weeks. I want to know what you have learnt through your explorations. </a:t>
            </a:r>
          </a:p>
          <a:p>
            <a:r>
              <a:rPr lang="en-US" dirty="0" smtClean="0"/>
              <a:t>Tell me what your outcome will be  as a result of your explorations.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35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7 at 11.54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49"/>
            <a:ext cx="9144000" cy="641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34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7 at 11.53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2"/>
            <a:ext cx="9144000" cy="63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81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7 at 11.52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96"/>
            <a:ext cx="9144000" cy="644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24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this slide I have included some great examples of this type of page. </a:t>
            </a:r>
          </a:p>
          <a:p>
            <a:r>
              <a:rPr lang="en-US" dirty="0" smtClean="0"/>
              <a:t>We used a newspaper as a point of reference for how to layout the pages. </a:t>
            </a:r>
            <a:endParaRPr lang="en-US" dirty="0"/>
          </a:p>
          <a:p>
            <a:r>
              <a:rPr lang="en-US" dirty="0" smtClean="0"/>
              <a:t>Can you find the connections?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56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lood sisters.jpg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468414" y="196850"/>
            <a:ext cx="8082170" cy="607695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44500" y="6375400"/>
            <a:ext cx="5400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000" i="1" dirty="0" smtClean="0">
                <a:latin typeface="Arial Narrow" charset="0"/>
                <a:ea typeface="Arial Narrow" charset="0"/>
                <a:cs typeface="Arial Narrow" charset="0"/>
              </a:rPr>
              <a:t>Teaching ESL students in mainstream classrooms     </a:t>
            </a:r>
            <a:r>
              <a:rPr lang="en-US" sz="900" b="1" dirty="0" smtClean="0">
                <a:solidFill>
                  <a:srgbClr val="8C0000"/>
                </a:solidFill>
                <a:latin typeface="Arial Black" charset="0"/>
              </a:rPr>
              <a:t>Module 6</a:t>
            </a:r>
            <a:endParaRPr lang="en-US" sz="600" dirty="0">
              <a:ea typeface="Arial" charset="0"/>
              <a:cs typeface="Arial" charset="0"/>
            </a:endParaRP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 bwMode="auto">
          <a:xfrm>
            <a:off x="7518400" y="2032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B4440564-8ED4-A241-A4C4-237D4BFA478B}" type="slidenum">
              <a:rPr lang="en-GB" sz="1200" b="1">
                <a:solidFill>
                  <a:srgbClr val="8C0000"/>
                </a:solidFill>
                <a:latin typeface="Arial Black" charset="0"/>
              </a:rPr>
              <a:pPr algn="r"/>
              <a:t>3</a:t>
            </a:fld>
            <a:endParaRPr lang="en-GB" sz="1200" b="1" dirty="0">
              <a:solidFill>
                <a:schemeClr val="accent1"/>
              </a:solidFill>
              <a:latin typeface="Arial Black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60400" y="571500"/>
            <a:ext cx="3771900" cy="251460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 Narrow"/>
              <a:ea typeface="ＭＳ Ｐゴシック" charset="-128"/>
              <a:cs typeface="Arial Narrow"/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 flipH="1" flipV="1">
            <a:off x="4163954" y="705327"/>
            <a:ext cx="927100" cy="5588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ysDot"/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5091054" y="819105"/>
            <a:ext cx="3289300" cy="951960"/>
            <a:chOff x="8966200" y="483884"/>
            <a:chExt cx="3289300" cy="862316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8966200" y="495300"/>
              <a:ext cx="3289300" cy="8509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76200" dir="270000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Arial Narrow"/>
                <a:ea typeface="ＭＳ Ｐゴシック" charset="-128"/>
                <a:cs typeface="Arial Narrow"/>
              </a:endParaRPr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9177633" y="483884"/>
              <a:ext cx="2900067" cy="73845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 lIns="162000" tIns="190800" rIns="162000" bIns="190800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 smtClean="0">
                  <a:latin typeface="+mj-lt"/>
                </a:rPr>
                <a:t>This is known as the </a:t>
              </a:r>
              <a:r>
                <a:rPr lang="en-US" sz="1800" dirty="0" smtClean="0">
                  <a:solidFill>
                    <a:srgbClr val="FF0000"/>
                  </a:solidFill>
                  <a:latin typeface="+mj-lt"/>
                </a:rPr>
                <a:t>headline</a:t>
              </a:r>
              <a:r>
                <a:rPr lang="en-US" sz="1800" dirty="0" smtClean="0">
                  <a:latin typeface="+mj-lt"/>
                </a:rPr>
                <a:t>.</a:t>
              </a:r>
              <a:endParaRPr lang="en-US" sz="1800" dirty="0">
                <a:latin typeface="+mj-lt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091054" y="1854200"/>
            <a:ext cx="3289300" cy="1231900"/>
            <a:chOff x="5346700" y="2794000"/>
            <a:chExt cx="3289300" cy="1231900"/>
          </a:xfrm>
        </p:grpSpPr>
        <p:sp>
          <p:nvSpPr>
            <p:cNvPr id="29" name="Rounded Rectangle 28"/>
            <p:cNvSpPr/>
            <p:nvPr/>
          </p:nvSpPr>
          <p:spPr bwMode="auto">
            <a:xfrm>
              <a:off x="5346700" y="2842193"/>
              <a:ext cx="3289300" cy="1183707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76200" dir="270000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Arial Narrow"/>
                <a:ea typeface="ＭＳ Ｐゴシック" charset="-128"/>
                <a:cs typeface="Arial Narrow"/>
              </a:endParaRPr>
            </a:p>
          </p:txBody>
        </p:sp>
        <p:sp>
          <p:nvSpPr>
            <p:cNvPr id="324666" name="Text Box 58"/>
            <p:cNvSpPr txBox="1">
              <a:spLocks noChangeArrowheads="1"/>
            </p:cNvSpPr>
            <p:nvPr/>
          </p:nvSpPr>
          <p:spPr bwMode="auto">
            <a:xfrm>
              <a:off x="5511800" y="2794000"/>
              <a:ext cx="3009900" cy="12163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 lIns="162000" tIns="190800" rIns="162000" bIns="190800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>
                  <a:latin typeface="+mj-lt"/>
                </a:rPr>
                <a:t>The function of the </a:t>
              </a:r>
              <a:r>
                <a:rPr lang="en-US" sz="1800" dirty="0">
                  <a:solidFill>
                    <a:srgbClr val="FF0000"/>
                  </a:solidFill>
                  <a:latin typeface="+mj-lt"/>
                </a:rPr>
                <a:t>headline</a:t>
              </a:r>
              <a:r>
                <a:rPr lang="en-US" sz="1800" dirty="0">
                  <a:latin typeface="+mj-lt"/>
                </a:rPr>
                <a:t> is to grab the attention of the </a:t>
              </a:r>
              <a:r>
                <a:rPr lang="en-US" sz="1800" dirty="0" smtClean="0">
                  <a:latin typeface="+mj-lt"/>
                </a:rPr>
                <a:t>reader.</a:t>
              </a:r>
              <a:endParaRPr lang="en-US" sz="1800" dirty="0">
                <a:latin typeface="+mj-lt"/>
              </a:endParaRPr>
            </a:p>
          </p:txBody>
        </p:sp>
      </p:grpSp>
      <p:pic>
        <p:nvPicPr>
          <p:cNvPr id="18" name="Picture 17" descr="DECS footer 20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068" y="6434080"/>
            <a:ext cx="2866474" cy="168858"/>
          </a:xfrm>
          <a:prstGeom prst="rect">
            <a:avLst/>
          </a:prstGeom>
        </p:spPr>
      </p:pic>
      <p:pic>
        <p:nvPicPr>
          <p:cNvPr id="15" name="Picture 14" descr="blood sisters citation FINAL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277"/>
          <a:stretch>
            <a:fillRect/>
          </a:stretch>
        </p:blipFill>
        <p:spPr>
          <a:xfrm>
            <a:off x="527471" y="6189133"/>
            <a:ext cx="4563583" cy="23695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91054" y="3199919"/>
            <a:ext cx="3289300" cy="2786658"/>
            <a:chOff x="8966200" y="495300"/>
            <a:chExt cx="3289300" cy="1702603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8966200" y="495300"/>
              <a:ext cx="3289300" cy="170260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76200" dir="270000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Arial Narrow"/>
                <a:ea typeface="ＭＳ Ｐゴシック" charset="-128"/>
                <a:cs typeface="Arial Narrow"/>
              </a:endParaRP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9131300" y="528573"/>
              <a:ext cx="2900067" cy="143757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 lIns="162000" tIns="190800" rIns="162000" bIns="190800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 smtClean="0">
                  <a:latin typeface="+mj-lt"/>
                </a:rPr>
                <a:t>What would your headline be? How will you pull together</a:t>
              </a:r>
              <a:r>
                <a:rPr lang="en-US" dirty="0">
                  <a:latin typeface="+mj-lt"/>
                </a:rPr>
                <a:t> </a:t>
              </a:r>
              <a:r>
                <a:rPr lang="en-US" sz="1800" dirty="0" smtClean="0">
                  <a:latin typeface="+mj-lt"/>
                </a:rPr>
                <a:t>the information that you are presenting on the page? </a:t>
              </a:r>
            </a:p>
            <a:p>
              <a:pPr>
                <a:spcBef>
                  <a:spcPct val="50000"/>
                </a:spcBef>
              </a:pPr>
              <a:r>
                <a:rPr lang="en-US" dirty="0" smtClean="0">
                  <a:latin typeface="+mj-lt"/>
                </a:rPr>
                <a:t>Lead the examiner to an </a:t>
              </a:r>
              <a:r>
                <a:rPr lang="en-US" dirty="0" smtClean="0">
                  <a:latin typeface="+mj-lt"/>
                </a:rPr>
                <a:t>understanding of what this page will show.</a:t>
              </a:r>
              <a:endParaRPr lang="en-US" sz="1800" dirty="0">
                <a:latin typeface="+mj-lt"/>
              </a:endParaRPr>
            </a:p>
          </p:txBody>
        </p:sp>
      </p:grpSp>
      <p:sp>
        <p:nvSpPr>
          <p:cNvPr id="21" name="Rounded Rectangle 20"/>
          <p:cNvSpPr/>
          <p:nvPr/>
        </p:nvSpPr>
        <p:spPr bwMode="auto">
          <a:xfrm>
            <a:off x="1142999" y="3598520"/>
            <a:ext cx="3020955" cy="19215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76200" dir="270000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 Narrow"/>
              <a:ea typeface="ＭＳ Ｐゴシック" charset="-128"/>
              <a:cs typeface="Arial Narrow"/>
            </a:endParaRP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1391350" y="3667027"/>
            <a:ext cx="2509226" cy="15870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162000" tIns="190800" rIns="162000" bIns="190800">
            <a:prstTxWarp prst="textNoShape">
              <a:avLst/>
            </a:prstTxWarp>
            <a:no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</a:rPr>
              <a:t>&gt;</a:t>
            </a:r>
            <a:r>
              <a:rPr lang="en-US" sz="1800" dirty="0" smtClean="0">
                <a:latin typeface="+mj-lt"/>
              </a:rPr>
              <a:t>Explorations of/</a:t>
            </a:r>
            <a:r>
              <a:rPr lang="en-US" dirty="0" smtClean="0">
                <a:latin typeface="+mj-lt"/>
              </a:rPr>
              <a:t>into.</a:t>
            </a:r>
            <a:r>
              <a:rPr lang="en-US" sz="1800" dirty="0" smtClean="0">
                <a:latin typeface="+mj-lt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1800" dirty="0" smtClean="0">
                <a:latin typeface="+mj-lt"/>
              </a:rPr>
              <a:t>&gt;Media Development..</a:t>
            </a:r>
          </a:p>
          <a:p>
            <a:pPr>
              <a:spcBef>
                <a:spcPct val="50000"/>
              </a:spcBef>
            </a:pPr>
            <a:r>
              <a:rPr lang="en-US" sz="1800" dirty="0" smtClean="0">
                <a:latin typeface="+mj-lt"/>
              </a:rPr>
              <a:t>&gt;Experimentations..</a:t>
            </a:r>
          </a:p>
          <a:p>
            <a:pPr>
              <a:spcBef>
                <a:spcPct val="50000"/>
              </a:spcBef>
            </a:pPr>
            <a:endParaRPr lang="en-US" sz="1800" dirty="0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en-US" sz="1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38256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lood sisters.jpg"/>
          <p:cNvPicPr>
            <a:picLocks noChangeAspect="1"/>
          </p:cNvPicPr>
          <p:nvPr/>
        </p:nvPicPr>
        <p:blipFill>
          <a:blip r:embed="rId3">
            <a:lum/>
            <a:alphaModFix amt="80000"/>
          </a:blip>
          <a:stretch>
            <a:fillRect/>
          </a:stretch>
        </p:blipFill>
        <p:spPr>
          <a:xfrm>
            <a:off x="468414" y="196850"/>
            <a:ext cx="8082170" cy="6076950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44500" y="6375400"/>
            <a:ext cx="5400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000" i="1" dirty="0" smtClean="0">
                <a:latin typeface="Arial Narrow" charset="0"/>
                <a:ea typeface="Arial Narrow" charset="0"/>
                <a:cs typeface="Arial Narrow" charset="0"/>
              </a:rPr>
              <a:t>Teaching ESL students in mainstream classrooms     </a:t>
            </a:r>
            <a:r>
              <a:rPr lang="en-US" sz="900" b="1" dirty="0" smtClean="0">
                <a:solidFill>
                  <a:srgbClr val="8C0000"/>
                </a:solidFill>
                <a:latin typeface="Arial Black" charset="0"/>
              </a:rPr>
              <a:t>Module 6</a:t>
            </a:r>
            <a:endParaRPr lang="en-US" sz="600" dirty="0">
              <a:ea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flipV="1">
            <a:off x="571499" y="241300"/>
            <a:ext cx="7874001" cy="3302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 Narrow"/>
              <a:ea typeface="ＭＳ Ｐゴシック" charset="-128"/>
              <a:cs typeface="Arial Narrow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flipV="1">
            <a:off x="2654300" y="558800"/>
            <a:ext cx="1536700" cy="9017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ysDot"/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Slide Number Placeholder 5"/>
          <p:cNvSpPr txBox="1">
            <a:spLocks/>
          </p:cNvSpPr>
          <p:nvPr/>
        </p:nvSpPr>
        <p:spPr bwMode="auto">
          <a:xfrm>
            <a:off x="7518400" y="2032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B4440564-8ED4-A241-A4C4-237D4BFA478B}" type="slidenum">
              <a:rPr lang="en-GB" sz="1200" b="1">
                <a:solidFill>
                  <a:srgbClr val="8C0000"/>
                </a:solidFill>
                <a:latin typeface="Arial Black" charset="0"/>
              </a:rPr>
              <a:pPr algn="r"/>
              <a:t>4</a:t>
            </a:fld>
            <a:endParaRPr lang="en-GB" sz="1200" b="1" dirty="0">
              <a:solidFill>
                <a:schemeClr val="accent1"/>
              </a:solidFill>
              <a:latin typeface="Arial Black" charset="0"/>
            </a:endParaRPr>
          </a:p>
        </p:txBody>
      </p:sp>
      <p:pic>
        <p:nvPicPr>
          <p:cNvPr id="17" name="Picture 16" descr="DECS footer 20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068" y="6434080"/>
            <a:ext cx="2866474" cy="168858"/>
          </a:xfrm>
          <a:prstGeom prst="rect">
            <a:avLst/>
          </a:prstGeom>
        </p:spPr>
      </p:pic>
      <p:pic>
        <p:nvPicPr>
          <p:cNvPr id="15" name="Picture 14" descr="blood sisters citation FINAL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277"/>
          <a:stretch>
            <a:fillRect/>
          </a:stretch>
        </p:blipFill>
        <p:spPr>
          <a:xfrm>
            <a:off x="527471" y="6189133"/>
            <a:ext cx="4563583" cy="2369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44500" y="1229293"/>
            <a:ext cx="3289300" cy="929707"/>
            <a:chOff x="444500" y="1229293"/>
            <a:chExt cx="3289300" cy="929707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444500" y="1229293"/>
              <a:ext cx="3289300" cy="92970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76200" dir="270000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Arial Narrow"/>
                <a:ea typeface="ＭＳ Ｐゴシック" charset="-128"/>
                <a:cs typeface="Arial Narrow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3425" y="1397000"/>
              <a:ext cx="2644775" cy="6570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1800" dirty="0" smtClean="0">
                  <a:latin typeface="Arial Narrow"/>
                  <a:cs typeface="Arial Narrow"/>
                </a:rPr>
                <a:t>This is known as the </a:t>
              </a:r>
              <a:r>
                <a:rPr lang="en-US" sz="180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strapline</a:t>
              </a:r>
            </a:p>
            <a:p>
              <a:pPr algn="l"/>
              <a:r>
                <a:rPr lang="en-US" sz="1800" dirty="0" smtClean="0">
                  <a:latin typeface="Arial Narrow"/>
                  <a:cs typeface="Arial Narrow"/>
                </a:rPr>
                <a:t>or </a:t>
              </a:r>
              <a:r>
                <a:rPr lang="en-US" sz="180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overline</a:t>
              </a:r>
              <a:r>
                <a:rPr lang="en-US" sz="1800" dirty="0" smtClean="0">
                  <a:latin typeface="Arial Narrow"/>
                  <a:cs typeface="Arial Narrow"/>
                </a:rPr>
                <a:t>.</a:t>
              </a:r>
              <a:endParaRPr lang="en-US" sz="1800" dirty="0">
                <a:latin typeface="Arial Narrow"/>
                <a:cs typeface="Arial Narrow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7200" y="2245293"/>
            <a:ext cx="3289300" cy="1183707"/>
            <a:chOff x="457200" y="2245293"/>
            <a:chExt cx="3289300" cy="118370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457200" y="2245293"/>
              <a:ext cx="3289300" cy="1183707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76200" dir="270000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Arial Narrow"/>
                <a:ea typeface="ＭＳ Ｐゴシック" charset="-128"/>
                <a:cs typeface="Arial Narrow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726" y="2400300"/>
              <a:ext cx="2711298" cy="86121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1800" dirty="0" smtClean="0">
                  <a:latin typeface="Arial Narrow"/>
                  <a:cs typeface="Arial Narrow"/>
                </a:rPr>
                <a:t>The function of the </a:t>
              </a:r>
              <a:r>
                <a:rPr lang="en-US" sz="180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strapline</a:t>
              </a:r>
              <a:r>
                <a:rPr lang="en-US" sz="1800" dirty="0" smtClean="0">
                  <a:latin typeface="Arial Narrow"/>
                  <a:cs typeface="Arial Narrow"/>
                </a:rPr>
                <a:t> or</a:t>
              </a:r>
            </a:p>
            <a:p>
              <a:pPr algn="l"/>
              <a:r>
                <a:rPr lang="en-US" sz="180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overline</a:t>
              </a:r>
              <a:r>
                <a:rPr lang="en-US" sz="1800" dirty="0" smtClean="0">
                  <a:latin typeface="Arial Narrow"/>
                  <a:cs typeface="Arial Narrow"/>
                </a:rPr>
                <a:t> is to elaborate briefly</a:t>
              </a:r>
            </a:p>
            <a:p>
              <a:pPr algn="l"/>
              <a:r>
                <a:rPr lang="en-US" sz="1800" dirty="0" smtClean="0">
                  <a:latin typeface="Arial Narrow"/>
                  <a:cs typeface="Arial Narrow"/>
                </a:rPr>
                <a:t>on the headline.</a:t>
              </a:r>
              <a:endParaRPr lang="en-US" sz="1800" dirty="0">
                <a:latin typeface="Arial Narrow"/>
                <a:cs typeface="Arial Narrow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8414" y="3597504"/>
            <a:ext cx="3419203" cy="2414989"/>
            <a:chOff x="444500" y="1229293"/>
            <a:chExt cx="3121153" cy="2414989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444500" y="1229293"/>
              <a:ext cx="3121153" cy="188371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76200" dir="270000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Arial Narrow"/>
                <a:ea typeface="ＭＳ Ｐゴシック" charset="-128"/>
                <a:cs typeface="Arial Narrow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3425" y="1397000"/>
              <a:ext cx="2703411" cy="224728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1800" dirty="0" smtClean="0">
                  <a:latin typeface="Arial Narrow"/>
                  <a:cs typeface="Arial Narrow"/>
                </a:rPr>
                <a:t>What will your </a:t>
              </a:r>
              <a:r>
                <a:rPr lang="en-US" sz="180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strapline</a:t>
              </a:r>
              <a:endParaRPr lang="en-US" sz="1800" dirty="0" smtClean="0">
                <a:solidFill>
                  <a:srgbClr val="FF0000"/>
                </a:solidFill>
                <a:latin typeface="Arial Narrow"/>
                <a:cs typeface="Arial Narrow"/>
              </a:endParaRPr>
            </a:p>
            <a:p>
              <a:pPr algn="l"/>
              <a:r>
                <a:rPr lang="en-US" sz="1800" dirty="0" smtClean="0">
                  <a:latin typeface="Arial Narrow"/>
                  <a:cs typeface="Arial Narrow"/>
                </a:rPr>
                <a:t>or </a:t>
              </a:r>
              <a:r>
                <a:rPr lang="en-US" sz="1800" dirty="0" err="1" smtClean="0">
                  <a:solidFill>
                    <a:srgbClr val="FF0000"/>
                  </a:solidFill>
                  <a:latin typeface="Arial Narrow"/>
                  <a:cs typeface="Arial Narrow"/>
                </a:rPr>
                <a:t>overline</a:t>
              </a:r>
              <a:r>
                <a:rPr lang="en-US" dirty="0">
                  <a:latin typeface="Arial Narrow"/>
                  <a:cs typeface="Arial Narrow"/>
                </a:rPr>
                <a:t> </a:t>
              </a:r>
              <a:r>
                <a:rPr lang="en-US" dirty="0" smtClean="0">
                  <a:latin typeface="Arial Narrow"/>
                  <a:cs typeface="Arial Narrow"/>
                </a:rPr>
                <a:t>be? This can be </a:t>
              </a:r>
            </a:p>
            <a:p>
              <a:pPr algn="l"/>
              <a:r>
                <a:rPr lang="en-US" dirty="0" smtClean="0">
                  <a:latin typeface="Arial Narrow"/>
                  <a:cs typeface="Arial Narrow"/>
                </a:rPr>
                <a:t>the final thing that you do to</a:t>
              </a:r>
            </a:p>
            <a:p>
              <a:pPr algn="l"/>
              <a:r>
                <a:rPr lang="en-US" dirty="0" smtClean="0">
                  <a:latin typeface="Arial Narrow"/>
                  <a:cs typeface="Arial Narrow"/>
                </a:rPr>
                <a:t> ell me what you did on this </a:t>
              </a:r>
            </a:p>
            <a:p>
              <a:pPr algn="l"/>
              <a:r>
                <a:rPr lang="en-US" dirty="0" smtClean="0">
                  <a:latin typeface="Arial Narrow"/>
                  <a:cs typeface="Arial Narrow"/>
                </a:rPr>
                <a:t>page</a:t>
              </a:r>
              <a:endParaRPr lang="en-US" sz="1800" dirty="0">
                <a:latin typeface="Arial Narrow"/>
                <a:cs typeface="Arial Narrow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89854" y="846523"/>
            <a:ext cx="3419203" cy="2414989"/>
            <a:chOff x="444500" y="1229293"/>
            <a:chExt cx="3121153" cy="2414989"/>
          </a:xfrm>
        </p:grpSpPr>
        <p:sp>
          <p:nvSpPr>
            <p:cNvPr id="26" name="Rounded Rectangle 25"/>
            <p:cNvSpPr/>
            <p:nvPr/>
          </p:nvSpPr>
          <p:spPr bwMode="auto">
            <a:xfrm>
              <a:off x="444500" y="1229293"/>
              <a:ext cx="3121153" cy="188371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76200" dir="270000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Arial Narrow"/>
                <a:ea typeface="ＭＳ Ｐゴシック" charset="-128"/>
                <a:cs typeface="Arial Narrow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9766" y="1397000"/>
              <a:ext cx="2703411" cy="224728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1800" dirty="0" smtClean="0">
                  <a:latin typeface="Arial Narrow"/>
                  <a:cs typeface="Arial Narrow"/>
                </a:rPr>
                <a:t>&gt; On this page I will</a:t>
              </a:r>
              <a:r>
                <a:rPr lang="is-IS" sz="1800" dirty="0" smtClean="0">
                  <a:latin typeface="Arial Narrow"/>
                  <a:cs typeface="Arial Narrow"/>
                </a:rPr>
                <a:t>…</a:t>
              </a:r>
            </a:p>
            <a:p>
              <a:pPr algn="l"/>
              <a:r>
                <a:rPr lang="is-IS" dirty="0" smtClean="0">
                  <a:latin typeface="Arial Narrow"/>
                  <a:cs typeface="Arial Narrow"/>
                </a:rPr>
                <a:t>&gt; I have explored.. </a:t>
              </a:r>
            </a:p>
            <a:p>
              <a:pPr algn="l"/>
              <a:r>
                <a:rPr lang="is-IS" sz="1800" dirty="0" smtClean="0">
                  <a:latin typeface="Arial Narrow"/>
                  <a:cs typeface="Arial Narrow"/>
                </a:rPr>
                <a:t>&gt; I have refelcted on.. </a:t>
              </a:r>
            </a:p>
            <a:p>
              <a:pPr algn="l"/>
              <a:endParaRPr lang="en-US" sz="1800" dirty="0">
                <a:latin typeface="Arial Narrow"/>
                <a:cs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4296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Blood sisters.jpg"/>
          <p:cNvPicPr>
            <a:picLocks noChangeAspect="1"/>
          </p:cNvPicPr>
          <p:nvPr/>
        </p:nvPicPr>
        <p:blipFill>
          <a:blip r:embed="rId3">
            <a:lum/>
            <a:alphaModFix amt="80000"/>
          </a:blip>
          <a:stretch>
            <a:fillRect/>
          </a:stretch>
        </p:blipFill>
        <p:spPr>
          <a:xfrm>
            <a:off x="468414" y="196850"/>
            <a:ext cx="8082170" cy="6076950"/>
          </a:xfrm>
          <a:prstGeom prst="rect">
            <a:avLst/>
          </a:prstGeom>
        </p:spPr>
      </p:pic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44500" y="6375400"/>
            <a:ext cx="5400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000" i="1" dirty="0" smtClean="0">
                <a:latin typeface="Arial Narrow" charset="0"/>
                <a:ea typeface="Arial Narrow" charset="0"/>
                <a:cs typeface="Arial Narrow" charset="0"/>
              </a:rPr>
              <a:t>Teaching ESL students in mainstream classrooms     </a:t>
            </a:r>
            <a:r>
              <a:rPr lang="en-US" sz="900" b="1" dirty="0" smtClean="0">
                <a:solidFill>
                  <a:srgbClr val="8C0000"/>
                </a:solidFill>
                <a:latin typeface="Arial Black" charset="0"/>
              </a:rPr>
              <a:t>Module 6</a:t>
            </a:r>
            <a:endParaRPr lang="en-US" sz="600" dirty="0">
              <a:ea typeface="Arial" charset="0"/>
              <a:cs typeface="Arial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flipV="1">
            <a:off x="628650" y="3327400"/>
            <a:ext cx="1270000" cy="1473200"/>
          </a:xfrm>
          <a:prstGeom prst="rect">
            <a:avLst/>
          </a:prstGeom>
          <a:solidFill>
            <a:schemeClr val="accent2">
              <a:lumMod val="40000"/>
              <a:lumOff val="60000"/>
              <a:alpha val="51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 Narrow"/>
              <a:ea typeface="ＭＳ Ｐゴシック" charset="-128"/>
              <a:cs typeface="Arial Narrow"/>
            </a:endParaRPr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H="1" flipV="1">
            <a:off x="1924050" y="3746500"/>
            <a:ext cx="95885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ysDot"/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2298399" y="3073685"/>
            <a:ext cx="2393917" cy="3529253"/>
            <a:chOff x="8966200" y="467426"/>
            <a:chExt cx="3289300" cy="2302328"/>
          </a:xfrm>
        </p:grpSpPr>
        <p:sp>
          <p:nvSpPr>
            <p:cNvPr id="41" name="Rounded Rectangle 40"/>
            <p:cNvSpPr/>
            <p:nvPr/>
          </p:nvSpPr>
          <p:spPr bwMode="auto">
            <a:xfrm>
              <a:off x="8966200" y="495300"/>
              <a:ext cx="3289300" cy="227445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76200" dir="270000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Arial Narrow"/>
                <a:ea typeface="ＭＳ Ｐゴシック" charset="-128"/>
                <a:cs typeface="Arial Narrow"/>
              </a:endParaRPr>
            </a:p>
          </p:txBody>
        </p:sp>
        <p:sp>
          <p:nvSpPr>
            <p:cNvPr id="42" name="Text Box 16"/>
            <p:cNvSpPr txBox="1">
              <a:spLocks noChangeArrowheads="1"/>
            </p:cNvSpPr>
            <p:nvPr/>
          </p:nvSpPr>
          <p:spPr bwMode="auto">
            <a:xfrm>
              <a:off x="9104978" y="467426"/>
              <a:ext cx="3029998" cy="229416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 lIns="162000" tIns="190800" rIns="162000" bIns="19080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 smtClean="0">
                  <a:solidFill>
                    <a:srgbClr val="060402"/>
                  </a:solidFill>
                  <a:latin typeface="+mj-lt"/>
                </a:rPr>
                <a:t>Next comes the </a:t>
              </a:r>
              <a:r>
                <a:rPr lang="en-US" sz="1800" dirty="0" smtClean="0">
                  <a:solidFill>
                    <a:srgbClr val="FF0000"/>
                  </a:solidFill>
                  <a:latin typeface="+mj-lt"/>
                </a:rPr>
                <a:t>orientation</a:t>
              </a:r>
              <a:r>
                <a:rPr lang="en-US" sz="1800" dirty="0" smtClean="0">
                  <a:solidFill>
                    <a:srgbClr val="060402"/>
                  </a:solidFill>
                  <a:latin typeface="+mj-lt"/>
                </a:rPr>
                <a:t>: the writer must introduce the people involved and give the necessary background information so that the reader can make sense of the story.</a:t>
              </a:r>
              <a:endParaRPr lang="en-US" sz="1800" dirty="0">
                <a:solidFill>
                  <a:srgbClr val="060402"/>
                </a:solidFill>
                <a:latin typeface="+mj-lt"/>
              </a:endParaRPr>
            </a:p>
          </p:txBody>
        </p:sp>
      </p:grpSp>
      <p:sp>
        <p:nvSpPr>
          <p:cNvPr id="46" name="Slide Number Placeholder 5"/>
          <p:cNvSpPr txBox="1">
            <a:spLocks/>
          </p:cNvSpPr>
          <p:nvPr/>
        </p:nvSpPr>
        <p:spPr bwMode="auto">
          <a:xfrm>
            <a:off x="7518400" y="2032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B4440564-8ED4-A241-A4C4-237D4BFA478B}" type="slidenum">
              <a:rPr lang="en-GB" sz="1200" b="1">
                <a:solidFill>
                  <a:srgbClr val="8C0000"/>
                </a:solidFill>
                <a:latin typeface="Arial Black" charset="0"/>
              </a:rPr>
              <a:pPr algn="r"/>
              <a:t>5</a:t>
            </a:fld>
            <a:endParaRPr lang="en-GB" sz="1200" b="1" dirty="0">
              <a:solidFill>
                <a:schemeClr val="accent1"/>
              </a:solidFill>
              <a:latin typeface="Arial Black" charset="0"/>
            </a:endParaRPr>
          </a:p>
        </p:txBody>
      </p:sp>
      <p:sp>
        <p:nvSpPr>
          <p:cNvPr id="47" name="Line 13"/>
          <p:cNvSpPr>
            <a:spLocks noChangeShapeType="1"/>
          </p:cNvSpPr>
          <p:nvPr/>
        </p:nvSpPr>
        <p:spPr bwMode="auto">
          <a:xfrm flipH="1" flipV="1">
            <a:off x="1911350" y="3543300"/>
            <a:ext cx="561808" cy="320174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8" name="Line 13"/>
          <p:cNvSpPr>
            <a:spLocks noChangeShapeType="1"/>
          </p:cNvSpPr>
          <p:nvPr/>
        </p:nvSpPr>
        <p:spPr bwMode="auto">
          <a:xfrm flipH="1" flipV="1">
            <a:off x="1930400" y="3962400"/>
            <a:ext cx="542758" cy="168442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9" name="Line 13"/>
          <p:cNvSpPr>
            <a:spLocks noChangeShapeType="1"/>
          </p:cNvSpPr>
          <p:nvPr/>
        </p:nvSpPr>
        <p:spPr bwMode="auto">
          <a:xfrm flipH="1" flipV="1">
            <a:off x="1917700" y="4318000"/>
            <a:ext cx="555458" cy="5080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" name="Line 13"/>
          <p:cNvSpPr>
            <a:spLocks noChangeShapeType="1"/>
          </p:cNvSpPr>
          <p:nvPr/>
        </p:nvSpPr>
        <p:spPr bwMode="auto">
          <a:xfrm flipH="1">
            <a:off x="1917700" y="4508500"/>
            <a:ext cx="555458" cy="8890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4250372" y="562246"/>
            <a:ext cx="2697451" cy="4238354"/>
            <a:chOff x="5346700" y="2829493"/>
            <a:chExt cx="4207849" cy="2514427"/>
          </a:xfrm>
        </p:grpSpPr>
        <p:sp>
          <p:nvSpPr>
            <p:cNvPr id="44" name="Rounded Rectangle 43"/>
            <p:cNvSpPr/>
            <p:nvPr/>
          </p:nvSpPr>
          <p:spPr bwMode="auto">
            <a:xfrm>
              <a:off x="5346700" y="2829493"/>
              <a:ext cx="4155150" cy="2514427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76200" dir="270000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Arial Narrow"/>
                <a:ea typeface="ＭＳ Ｐゴシック" charset="-128"/>
                <a:cs typeface="Arial Narrow"/>
              </a:endParaRPr>
            </a:p>
          </p:txBody>
        </p:sp>
        <p:sp>
          <p:nvSpPr>
            <p:cNvPr id="45" name="Text Box 58"/>
            <p:cNvSpPr txBox="1">
              <a:spLocks noChangeArrowheads="1"/>
            </p:cNvSpPr>
            <p:nvPr/>
          </p:nvSpPr>
          <p:spPr bwMode="auto">
            <a:xfrm>
              <a:off x="5619752" y="2857500"/>
              <a:ext cx="3934797" cy="218582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 lIns="162000" tIns="190800" rIns="162000" bIns="190800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 smtClean="0">
                  <a:latin typeface="+mj-lt"/>
                </a:rPr>
                <a:t>In this </a:t>
              </a:r>
              <a:r>
                <a:rPr lang="en-US" sz="1800" dirty="0" smtClean="0">
                  <a:solidFill>
                    <a:srgbClr val="FF0000"/>
                  </a:solidFill>
                  <a:latin typeface="+mj-lt"/>
                </a:rPr>
                <a:t>orientation</a:t>
              </a:r>
              <a:r>
                <a:rPr lang="en-US" sz="1800" dirty="0" smtClean="0">
                  <a:latin typeface="+mj-lt"/>
                </a:rPr>
                <a:t>, notice the careful recount of selected events in very brief paragraphs (only one sentence per paragraph). </a:t>
              </a:r>
            </a:p>
            <a:p>
              <a:pPr>
                <a:spcBef>
                  <a:spcPct val="50000"/>
                </a:spcBef>
              </a:pPr>
              <a:r>
                <a:rPr lang="en-US" sz="1800" dirty="0" smtClean="0">
                  <a:latin typeface="+mj-lt"/>
                </a:rPr>
                <a:t>Note that the order of the paragraphs follows the order in which the events actually happened. </a:t>
              </a:r>
              <a:endParaRPr lang="en-US" sz="1800" dirty="0">
                <a:latin typeface="+mj-lt"/>
              </a:endParaRPr>
            </a:p>
          </p:txBody>
        </p:sp>
      </p:grpSp>
      <p:pic>
        <p:nvPicPr>
          <p:cNvPr id="21" name="Picture 20" descr="DECS footer 20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068" y="6434080"/>
            <a:ext cx="2866474" cy="168858"/>
          </a:xfrm>
          <a:prstGeom prst="rect">
            <a:avLst/>
          </a:prstGeom>
        </p:spPr>
      </p:pic>
      <p:pic>
        <p:nvPicPr>
          <p:cNvPr id="19" name="Picture 18" descr="blood sisters citation FINAL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277"/>
          <a:stretch>
            <a:fillRect/>
          </a:stretch>
        </p:blipFill>
        <p:spPr>
          <a:xfrm>
            <a:off x="527471" y="6189133"/>
            <a:ext cx="4563583" cy="23695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690554" y="3137289"/>
            <a:ext cx="2196176" cy="3466421"/>
            <a:chOff x="9104978" y="467426"/>
            <a:chExt cx="3150522" cy="2020966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9384985" y="495300"/>
              <a:ext cx="2870515" cy="199309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76200" dir="270000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effectLst/>
                  <a:latin typeface="Arial Narrow"/>
                  <a:ea typeface="ＭＳ Ｐゴシック" charset="-128"/>
                  <a:cs typeface="Arial Narrow"/>
                </a:rPr>
                <a:t>You then need to make sure that</a:t>
              </a:r>
              <a:r>
                <a:rPr kumimoji="0" lang="en-US" b="0" i="0" u="none" strike="noStrike" cap="none" normalizeH="0" dirty="0" smtClean="0">
                  <a:ln>
                    <a:noFill/>
                  </a:ln>
                  <a:effectLst/>
                  <a:latin typeface="Arial Narrow"/>
                  <a:ea typeface="ＭＳ Ｐゴシック" charset="-128"/>
                  <a:cs typeface="Arial Narrow"/>
                </a:rPr>
                <a:t> your information follows a logical order that helps the reader see how you reflected on what you did, made connections and what happened next.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effectLst/>
                <a:latin typeface="Arial Narrow"/>
                <a:ea typeface="ＭＳ Ｐゴシック" charset="-128"/>
                <a:cs typeface="Arial Narrow"/>
              </a:endParaRPr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9104978" y="467426"/>
              <a:ext cx="3029998" cy="43207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 lIns="162000" tIns="190800" rIns="162000" bIns="19080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 dirty="0">
                <a:solidFill>
                  <a:srgbClr val="060402"/>
                </a:solidFill>
                <a:latin typeface="+mj-lt"/>
              </a:endParaRPr>
            </a:p>
          </p:txBody>
        </p:sp>
      </p:grpSp>
      <p:sp>
        <p:nvSpPr>
          <p:cNvPr id="25" name="Rounded Rectangle 24"/>
          <p:cNvSpPr/>
          <p:nvPr/>
        </p:nvSpPr>
        <p:spPr bwMode="auto">
          <a:xfrm>
            <a:off x="220798" y="609455"/>
            <a:ext cx="3419203" cy="18837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76200" dir="270000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Char char="Ø"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effectLst/>
                <a:latin typeface="Arial Narrow"/>
                <a:ea typeface="ＭＳ Ｐゴシック" charset="-128"/>
                <a:cs typeface="Arial Narrow"/>
              </a:rPr>
              <a:t>Due to .. I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effectLst/>
                <a:latin typeface="Arial Narrow"/>
                <a:ea typeface="ＭＳ Ｐゴシック" charset="-128"/>
                <a:cs typeface="Arial Narrow"/>
              </a:rPr>
              <a:t> have evaluated the ..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Char char="Ø"/>
              <a:tabLst/>
            </a:pPr>
            <a:r>
              <a:rPr lang="en-US" sz="1600" b="1" dirty="0" smtClean="0">
                <a:latin typeface="Arial Narrow"/>
                <a:ea typeface="ＭＳ Ｐゴシック" charset="-128"/>
                <a:cs typeface="Arial Narrow"/>
              </a:rPr>
              <a:t>The goal was to.. 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Char char="Ø"/>
              <a:tabLst/>
            </a:pPr>
            <a:r>
              <a:rPr kumimoji="0" lang="en-US" sz="1600" b="1" i="0" u="none" strike="noStrike" cap="none" normalizeH="0" dirty="0" smtClean="0">
                <a:ln>
                  <a:noFill/>
                </a:ln>
                <a:effectLst/>
                <a:latin typeface="Arial Narrow"/>
                <a:ea typeface="ＭＳ Ｐゴシック" charset="-128"/>
                <a:cs typeface="Arial Narrow"/>
              </a:rPr>
              <a:t>My idea is to.. </a:t>
            </a:r>
            <a:r>
              <a:rPr lang="en-US" sz="1600" b="1" dirty="0" smtClean="0">
                <a:latin typeface="Arial Narrow"/>
                <a:ea typeface="ＭＳ Ｐゴシック" charset="-128"/>
                <a:cs typeface="Arial Narrow"/>
              </a:rPr>
              <a:t>so I..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Char char="Ø"/>
              <a:tabLst/>
            </a:pPr>
            <a:r>
              <a:rPr lang="en-US" sz="1600" b="1" dirty="0" smtClean="0">
                <a:latin typeface="Arial Narrow"/>
                <a:ea typeface="ＭＳ Ｐゴシック" charset="-128"/>
                <a:cs typeface="Arial Narrow"/>
              </a:rPr>
              <a:t>In this project I will</a:t>
            </a:r>
            <a:r>
              <a:rPr lang="is-IS" sz="1600" b="1" dirty="0" smtClean="0">
                <a:latin typeface="Arial Narrow"/>
                <a:ea typeface="ＭＳ Ｐゴシック" charset="-128"/>
                <a:cs typeface="Arial Narrow"/>
              </a:rPr>
              <a:t>…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Char char="Ø"/>
              <a:tabLst/>
            </a:pPr>
            <a:r>
              <a:rPr lang="is-IS" sz="1600" b="1" dirty="0" smtClean="0">
                <a:latin typeface="Arial Narrow"/>
                <a:ea typeface="ＭＳ Ｐゴシック" charset="-128"/>
                <a:cs typeface="Arial Narrow"/>
              </a:rPr>
              <a:t>This is a continuation of..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Char char="Ø"/>
              <a:tabLst/>
            </a:pPr>
            <a:r>
              <a:rPr lang="is-IS" sz="1600" b="1" dirty="0" smtClean="0">
                <a:latin typeface="Arial Narrow"/>
                <a:ea typeface="ＭＳ Ｐゴシック" charset="-128"/>
                <a:cs typeface="Arial Narrow"/>
              </a:rPr>
              <a:t>I wanted to understand how.. 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is-IS" sz="1600" b="1" dirty="0" smtClean="0">
              <a:latin typeface="Arial Narrow"/>
              <a:ea typeface="ＭＳ Ｐゴシック" charset="-128"/>
              <a:cs typeface="Arial Narrow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Char char="Ø"/>
              <a:tabLst/>
            </a:pPr>
            <a:endParaRPr kumimoji="0" lang="en-US" sz="1600" b="1" i="0" u="none" strike="noStrike" cap="none" normalizeH="0" dirty="0" smtClean="0">
              <a:ln>
                <a:noFill/>
              </a:ln>
              <a:effectLst/>
              <a:latin typeface="Arial Narrow"/>
              <a:ea typeface="ＭＳ Ｐゴシック" charset="-128"/>
              <a:cs typeface="Arial Narrow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dirty="0" smtClean="0">
              <a:ln>
                <a:noFill/>
              </a:ln>
              <a:effectLst/>
              <a:latin typeface="Arial Narrow"/>
              <a:ea typeface="ＭＳ Ｐゴシック" charset="-128"/>
              <a:cs typeface="Arial Narrow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effectLst/>
              <a:latin typeface="Arial Narrow"/>
              <a:ea typeface="ＭＳ Ｐゴシック" charset="-128"/>
              <a:cs typeface="Arial Narrow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885742" y="609455"/>
            <a:ext cx="2000988" cy="2330043"/>
            <a:chOff x="9384985" y="467426"/>
            <a:chExt cx="2870515" cy="2020966"/>
          </a:xfrm>
        </p:grpSpPr>
        <p:sp>
          <p:nvSpPr>
            <p:cNvPr id="27" name="Rounded Rectangle 26"/>
            <p:cNvSpPr/>
            <p:nvPr/>
          </p:nvSpPr>
          <p:spPr bwMode="auto">
            <a:xfrm>
              <a:off x="9384985" y="495300"/>
              <a:ext cx="2870515" cy="199309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76200" dir="270000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 dirty="0" smtClean="0">
                <a:ln>
                  <a:noFill/>
                </a:ln>
                <a:effectLst/>
                <a:latin typeface="Arial Narrow"/>
                <a:ea typeface="ＭＳ Ｐゴシック" charset="-128"/>
                <a:cs typeface="Arial Narrow"/>
              </a:endParaRPr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9549139" y="467426"/>
              <a:ext cx="2585837" cy="159734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 lIns="162000" tIns="190800" rIns="162000" bIns="19080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 smtClean="0">
                  <a:latin typeface="Arial Narrow"/>
                  <a:ea typeface="ＭＳ Ｐゴシック" charset="-128"/>
                  <a:cs typeface="Arial Narrow"/>
                </a:rPr>
                <a:t>We need an introduction. What is the topic/project/problem/ that you were addressing?</a:t>
              </a:r>
              <a:endParaRPr kumimoji="0" lang="en-US" b="1" i="0" u="none" strike="noStrike" cap="none" normalizeH="0" baseline="0" dirty="0" smtClean="0">
                <a:ln>
                  <a:noFill/>
                </a:ln>
                <a:effectLst/>
                <a:latin typeface="Arial Narrow"/>
                <a:ea typeface="ＭＳ Ｐゴシック" charset="-128"/>
                <a:cs typeface="Arial Narrow"/>
              </a:endParaRPr>
            </a:p>
            <a:p>
              <a:pPr>
                <a:spcBef>
                  <a:spcPct val="50000"/>
                </a:spcBef>
              </a:pPr>
              <a:endParaRPr lang="en-US" sz="1800" dirty="0">
                <a:solidFill>
                  <a:srgbClr val="06040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23931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39" grpId="1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 'Blood sisters' articl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6"/>
          <a:stretch/>
        </p:blipFill>
        <p:spPr>
          <a:xfrm rot="5400000">
            <a:off x="1816951" y="439175"/>
            <a:ext cx="4846211" cy="5979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20" y="1516023"/>
            <a:ext cx="1604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Headline</a:t>
            </a:r>
            <a:r>
              <a:rPr lang="en-US" dirty="0" smtClean="0"/>
              <a:t>: </a:t>
            </a:r>
            <a:r>
              <a:rPr lang="en-US" dirty="0" smtClean="0"/>
              <a:t>Tell me what is on the page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1202" y="5889475"/>
            <a:ext cx="7058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Body information</a:t>
            </a:r>
            <a:r>
              <a:rPr lang="en-US" dirty="0" smtClean="0"/>
              <a:t>: Keeping information in columns is a great idea, it makes it easier for the reader.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320" y="4313828"/>
            <a:ext cx="1740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Subheadings</a:t>
            </a:r>
            <a:r>
              <a:rPr lang="en-US" dirty="0" smtClean="0"/>
              <a:t>: </a:t>
            </a:r>
          </a:p>
          <a:p>
            <a:r>
              <a:rPr lang="en-US" dirty="0" smtClean="0"/>
              <a:t>Divide your </a:t>
            </a:r>
          </a:p>
          <a:p>
            <a:r>
              <a:rPr lang="en-US" dirty="0" smtClean="0"/>
              <a:t>Information into a logical order.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69930" y="1516023"/>
            <a:ext cx="1974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Images: </a:t>
            </a:r>
            <a:r>
              <a:rPr lang="en-US" dirty="0" smtClean="0"/>
              <a:t>They are the main thing that we see. They are really important.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0823" y="704334"/>
            <a:ext cx="795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Banner heading</a:t>
            </a:r>
            <a:r>
              <a:rPr lang="en-US" dirty="0" smtClean="0"/>
              <a:t>: elaborate on what you have done on the page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29882" y="3348673"/>
            <a:ext cx="191411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Image references:</a:t>
            </a:r>
          </a:p>
          <a:p>
            <a:r>
              <a:rPr lang="en-US" dirty="0" smtClean="0"/>
              <a:t>Each (yours and the artists work) need to have a reference. </a:t>
            </a:r>
          </a:p>
          <a:p>
            <a:r>
              <a:rPr lang="en-US" dirty="0" smtClean="0"/>
              <a:t>Artist, </a:t>
            </a:r>
            <a:r>
              <a:rPr lang="en-US" i="1" dirty="0" smtClean="0"/>
              <a:t>Name of piece, </a:t>
            </a:r>
            <a:r>
              <a:rPr lang="en-US" dirty="0" smtClean="0"/>
              <a:t>(year), Media and support, size cm. </a:t>
            </a:r>
          </a:p>
          <a:p>
            <a:r>
              <a:rPr lang="en-US" sz="1100" b="1" dirty="0" smtClean="0"/>
              <a:t>Support means what the work is on- canvas, paper..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3283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HOW DOES THE NEWSPAPER DELIVER INFORMATION? And how can we use in a process portfolio page..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20" y="2748369"/>
            <a:ext cx="1604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Orientation</a:t>
            </a:r>
            <a:r>
              <a:rPr lang="en-US" dirty="0" smtClean="0"/>
              <a:t>: </a:t>
            </a:r>
            <a:r>
              <a:rPr lang="en-US" dirty="0" smtClean="0"/>
              <a:t>Introduce the project/idea/problem..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181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05-17 at 11.56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4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24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7 at 11.56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98"/>
            <a:ext cx="9144000" cy="64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16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5-17 at 11.56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43"/>
            <a:ext cx="9144000" cy="646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5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569</Words>
  <Application>Microsoft Macintosh PowerPoint</Application>
  <PresentationFormat>On-screen Show (4:3)</PresentationFormat>
  <Paragraphs>68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PROCESS PORTFOLIO</vt:lpstr>
      <vt:lpstr>Great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PORTFOLIO</dc:title>
  <dc:creator>Admin</dc:creator>
  <cp:lastModifiedBy>Admin</cp:lastModifiedBy>
  <cp:revision>4</cp:revision>
  <dcterms:created xsi:type="dcterms:W3CDTF">2018-05-17T02:57:05Z</dcterms:created>
  <dcterms:modified xsi:type="dcterms:W3CDTF">2018-05-17T03:33:50Z</dcterms:modified>
</cp:coreProperties>
</file>